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Fors" charset="1" panose="020B0003030001020000"/>
      <p:regular r:id="rId10"/>
    </p:embeddedFont>
    <p:embeddedFont>
      <p:font typeface="TT Fors Bold" charset="1" panose="020B0003030001020000"/>
      <p:regular r:id="rId11"/>
    </p:embeddedFont>
    <p:embeddedFont>
      <p:font typeface="TT Fors Italics" charset="1" panose="020B0003030001020000"/>
      <p:regular r:id="rId12"/>
    </p:embeddedFont>
    <p:embeddedFont>
      <p:font typeface="TT Fors Bold Italics" charset="1" panose="020B000303000102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TT Norms" charset="1" panose="02000503030000020003"/>
      <p:regular r:id="rId20"/>
    </p:embeddedFont>
    <p:embeddedFont>
      <p:font typeface="TT Norms Bold" charset="1" panose="02000803030000020004"/>
      <p:regular r:id="rId21"/>
    </p:embeddedFont>
    <p:embeddedFont>
      <p:font typeface="TT Norms Italics" charset="1" panose="02000503030000090003"/>
      <p:regular r:id="rId22"/>
    </p:embeddedFont>
    <p:embeddedFont>
      <p:font typeface="TT Norms Bold Italics" charset="1" panose="02000803020000090004"/>
      <p:regular r:id="rId23"/>
    </p:embeddedFont>
    <p:embeddedFont>
      <p:font typeface="TT Norms Light" charset="1" panose="02000503020000020003"/>
      <p:regular r:id="rId24"/>
    </p:embeddedFont>
    <p:embeddedFont>
      <p:font typeface="TT Norms Light Italics" charset="1" panose="02000503020000090003"/>
      <p:regular r:id="rId25"/>
    </p:embeddedFont>
    <p:embeddedFont>
      <p:font typeface="TT Norms Ultra-Bold" charset="1" panose="02000503040000020004"/>
      <p:regular r:id="rId26"/>
    </p:embeddedFont>
    <p:embeddedFont>
      <p:font typeface="TT Norms Ultra-Bold Italics" charset="1" panose="02000503020000090004"/>
      <p:regular r:id="rId27"/>
    </p:embeddedFont>
    <p:embeddedFont>
      <p:font typeface="TT Norms Heavy" charset="1" panose="02000503050000020004"/>
      <p:regular r:id="rId28"/>
    </p:embeddedFont>
    <p:embeddedFont>
      <p:font typeface="TT Norms Heavy Italics" charset="1" panose="0200050302000009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54" Target="slides/slide2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F4jwbeRQo.mp4" Type="http://schemas.openxmlformats.org/officeDocument/2006/relationships/video"/><Relationship Id="rId4" Target="../media/VAF4jwbeRQo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F4j7Ph3SE.mp4" Type="http://schemas.openxmlformats.org/officeDocument/2006/relationships/video"/><Relationship Id="rId4" Target="../media/VAF4j7Ph3SE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VAF4jzxLxl8.mp4" Type="http://schemas.openxmlformats.org/officeDocument/2006/relationships/video"/><Relationship Id="rId4" Target="../media/VAF4jzxLxl8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VAF4j5AXHHA.mp4" Type="http://schemas.openxmlformats.org/officeDocument/2006/relationships/video"/><Relationship Id="rId4" Target="../media/VAF4j5AXHHA.mp4" Type="http://schemas.microsoft.com/office/2007/relationships/media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VAF4jtWPf_o.mp4" Type="http://schemas.openxmlformats.org/officeDocument/2006/relationships/video"/><Relationship Id="rId4" Target="../media/VAF4jtWPf_o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VAF4jm5NkgY.mp4" Type="http://schemas.openxmlformats.org/officeDocument/2006/relationships/video"/><Relationship Id="rId4" Target="../media/VAF4jm5NkgY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VAF4jsRwAVg.mp4" Type="http://schemas.openxmlformats.org/officeDocument/2006/relationships/video"/><Relationship Id="rId4" Target="../media/VAF4jsRwAVg.mp4" Type="http://schemas.microsoft.com/office/2007/relationships/media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VAF4jpqNgyo.mp4" Type="http://schemas.openxmlformats.org/officeDocument/2006/relationships/video"/><Relationship Id="rId4" Target="../media/VAF4jpqNgyo.mp4" Type="http://schemas.microsoft.com/office/2007/relationships/media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4867" y="2636771"/>
            <a:ext cx="6532592" cy="5013764"/>
          </a:xfrm>
          <a:custGeom>
            <a:avLst/>
            <a:gdLst/>
            <a:ahLst/>
            <a:cxnLst/>
            <a:rect r="r" b="b" t="t" l="l"/>
            <a:pathLst>
              <a:path h="5013764" w="6532592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2504" y="-2237177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01163" y="8639008"/>
            <a:ext cx="4716103" cy="4114800"/>
          </a:xfrm>
          <a:custGeom>
            <a:avLst/>
            <a:gdLst/>
            <a:ahLst/>
            <a:cxnLst/>
            <a:rect r="r" b="b" t="t" l="l"/>
            <a:pathLst>
              <a:path h="4114800" w="4716103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39920" y="8671973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78338" y="-1487343"/>
            <a:ext cx="7315200" cy="2974686"/>
          </a:xfrm>
          <a:custGeom>
            <a:avLst/>
            <a:gdLst/>
            <a:ahLst/>
            <a:cxnLst/>
            <a:rect r="r" b="b" t="t" l="l"/>
            <a:pathLst>
              <a:path h="2974686" w="7315200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6708" y="8802907"/>
            <a:ext cx="5229248" cy="2167761"/>
          </a:xfrm>
          <a:custGeom>
            <a:avLst/>
            <a:gdLst/>
            <a:ahLst/>
            <a:cxnLst/>
            <a:rect r="r" b="b" t="t" l="l"/>
            <a:pathLst>
              <a:path h="2167761" w="5229248">
                <a:moveTo>
                  <a:pt x="0" y="0"/>
                </a:moveTo>
                <a:lnTo>
                  <a:pt x="5229248" y="0"/>
                </a:lnTo>
                <a:lnTo>
                  <a:pt x="5229248" y="2167761"/>
                </a:lnTo>
                <a:lnTo>
                  <a:pt x="0" y="2167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09069" y="-2425955"/>
            <a:ext cx="4034931" cy="3308644"/>
          </a:xfrm>
          <a:custGeom>
            <a:avLst/>
            <a:gdLst/>
            <a:ahLst/>
            <a:cxnLst/>
            <a:rect r="r" b="b" t="t" l="l"/>
            <a:pathLst>
              <a:path h="3308644" w="4034931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214" y="-570057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85399" y="9258300"/>
            <a:ext cx="3331190" cy="2870880"/>
          </a:xfrm>
          <a:custGeom>
            <a:avLst/>
            <a:gdLst/>
            <a:ahLst/>
            <a:cxnLst/>
            <a:rect r="r" b="b" t="t" l="l"/>
            <a:pathLst>
              <a:path h="2870880" w="333119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8154" y="5019322"/>
            <a:ext cx="9757784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9000" spc="-242">
                <a:solidFill>
                  <a:srgbClr val="4C81CB"/>
                </a:solidFill>
                <a:latin typeface="TT Norms Bold"/>
              </a:rPr>
              <a:t>SaafPakistan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8564" y="7207525"/>
            <a:ext cx="8567733" cy="49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0"/>
              </a:lnSpc>
            </a:pPr>
            <a:r>
              <a:rPr lang="en-US" sz="3000" spc="15">
                <a:solidFill>
                  <a:srgbClr val="000000"/>
                </a:solidFill>
                <a:latin typeface="TT Norms Bold"/>
              </a:rPr>
              <a:t>LETS PAINT PAKISTAN GREEN!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8154" y="2568936"/>
            <a:ext cx="8858144" cy="164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72"/>
              </a:lnSpc>
            </a:pPr>
            <a:r>
              <a:rPr lang="en-US" sz="5300" spc="-143">
                <a:solidFill>
                  <a:srgbClr val="4C81CB"/>
                </a:solidFill>
                <a:latin typeface="TT Norms Bold"/>
              </a:rPr>
              <a:t>RECYCLING REVOLUNTION APP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78344" y="8349642"/>
            <a:ext cx="5309656" cy="118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Ali Sher (F2020-158)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Nouman Ali (F2020-149)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Mian Faizan Munawer (F2020-148)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4749" y="1028700"/>
            <a:ext cx="10338501" cy="8514060"/>
          </a:xfrm>
          <a:custGeom>
            <a:avLst/>
            <a:gdLst/>
            <a:ahLst/>
            <a:cxnLst/>
            <a:rect r="r" b="b" t="t" l="l"/>
            <a:pathLst>
              <a:path h="8514060" w="10338501">
                <a:moveTo>
                  <a:pt x="0" y="0"/>
                </a:moveTo>
                <a:lnTo>
                  <a:pt x="10338502" y="0"/>
                </a:lnTo>
                <a:lnTo>
                  <a:pt x="10338502" y="8514060"/>
                </a:lnTo>
                <a:lnTo>
                  <a:pt x="0" y="8514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4523" y="376681"/>
            <a:ext cx="10221898" cy="65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6"/>
              </a:lnSpc>
            </a:pPr>
            <a:r>
              <a:rPr lang="en-US" sz="4900" spc="-132">
                <a:solidFill>
                  <a:srgbClr val="2C2C2C"/>
                </a:solidFill>
                <a:latin typeface="TT Norms Bold"/>
              </a:rPr>
              <a:t>Complete Pickup </a:t>
            </a:r>
            <a:r>
              <a:rPr lang="en-US" sz="4900" spc="-132">
                <a:solidFill>
                  <a:srgbClr val="2E5394"/>
                </a:solidFill>
                <a:latin typeface="TT Norms Bold"/>
              </a:rPr>
              <a:t>Sequence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9433" y="3152852"/>
            <a:ext cx="10143109" cy="5854268"/>
          </a:xfrm>
          <a:custGeom>
            <a:avLst/>
            <a:gdLst/>
            <a:ahLst/>
            <a:cxnLst/>
            <a:rect r="r" b="b" t="t" l="l"/>
            <a:pathLst>
              <a:path h="5854268" w="10143109">
                <a:moveTo>
                  <a:pt x="0" y="0"/>
                </a:moveTo>
                <a:lnTo>
                  <a:pt x="10143109" y="0"/>
                </a:lnTo>
                <a:lnTo>
                  <a:pt x="10143109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35975">
            <a:off x="4869143" y="2473316"/>
            <a:ext cx="580604" cy="1097362"/>
          </a:xfrm>
          <a:custGeom>
            <a:avLst/>
            <a:gdLst/>
            <a:ahLst/>
            <a:cxnLst/>
            <a:rect r="r" b="b" t="t" l="l"/>
            <a:pathLst>
              <a:path h="1097362" w="580604">
                <a:moveTo>
                  <a:pt x="0" y="0"/>
                </a:moveTo>
                <a:lnTo>
                  <a:pt x="580604" y="0"/>
                </a:lnTo>
                <a:lnTo>
                  <a:pt x="580604" y="1097362"/>
                </a:lnTo>
                <a:lnTo>
                  <a:pt x="0" y="1097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79433" y="4184906"/>
            <a:ext cx="361554" cy="1785451"/>
          </a:xfrm>
          <a:custGeom>
            <a:avLst/>
            <a:gdLst/>
            <a:ahLst/>
            <a:cxnLst/>
            <a:rect r="r" b="b" t="t" l="l"/>
            <a:pathLst>
              <a:path h="1785451" w="361554">
                <a:moveTo>
                  <a:pt x="0" y="0"/>
                </a:moveTo>
                <a:lnTo>
                  <a:pt x="361554" y="0"/>
                </a:lnTo>
                <a:lnTo>
                  <a:pt x="361554" y="1785451"/>
                </a:lnTo>
                <a:lnTo>
                  <a:pt x="0" y="178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01592" y="2209793"/>
            <a:ext cx="2802130" cy="4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8"/>
              </a:lnSpc>
            </a:pPr>
            <a:r>
              <a:rPr lang="en-US" sz="3200" spc="-86">
                <a:solidFill>
                  <a:srgbClr val="4C81CB"/>
                </a:solidFill>
                <a:latin typeface="TT Norms Bold"/>
              </a:rPr>
              <a:t>Collection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5639" y="4883193"/>
            <a:ext cx="2802130" cy="4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8"/>
              </a:lnSpc>
            </a:pPr>
            <a:r>
              <a:rPr lang="en-US" sz="3200" spc="-86">
                <a:solidFill>
                  <a:srgbClr val="4C81CB"/>
                </a:solidFill>
                <a:latin typeface="TT Norms Bold"/>
              </a:rPr>
              <a:t>Documents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920751">
            <a:off x="12451773" y="4458834"/>
            <a:ext cx="760305" cy="1437002"/>
          </a:xfrm>
          <a:custGeom>
            <a:avLst/>
            <a:gdLst/>
            <a:ahLst/>
            <a:cxnLst/>
            <a:rect r="r" b="b" t="t" l="l"/>
            <a:pathLst>
              <a:path h="1437002" w="760305">
                <a:moveTo>
                  <a:pt x="0" y="0"/>
                </a:moveTo>
                <a:lnTo>
                  <a:pt x="760305" y="0"/>
                </a:lnTo>
                <a:lnTo>
                  <a:pt x="760305" y="1437002"/>
                </a:lnTo>
                <a:lnTo>
                  <a:pt x="0" y="143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99884" y="4641130"/>
            <a:ext cx="2802130" cy="4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8"/>
              </a:lnSpc>
            </a:pPr>
            <a:r>
              <a:rPr lang="en-US" sz="3200" spc="-86">
                <a:solidFill>
                  <a:srgbClr val="4C81CB"/>
                </a:solidFill>
                <a:latin typeface="TT Norms Bold"/>
              </a:rPr>
              <a:t>Reference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9543" y="611247"/>
            <a:ext cx="10537204" cy="68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000" spc="-135">
                <a:solidFill>
                  <a:srgbClr val="2E5394"/>
                </a:solidFill>
                <a:latin typeface="TT Norms Bold"/>
              </a:rPr>
              <a:t>Project Database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6172" y="1558988"/>
            <a:ext cx="7564763" cy="8367774"/>
          </a:xfrm>
          <a:custGeom>
            <a:avLst/>
            <a:gdLst/>
            <a:ahLst/>
            <a:cxnLst/>
            <a:rect r="r" b="b" t="t" l="l"/>
            <a:pathLst>
              <a:path h="8367774" w="7564763">
                <a:moveTo>
                  <a:pt x="0" y="0"/>
                </a:moveTo>
                <a:lnTo>
                  <a:pt x="7564763" y="0"/>
                </a:lnTo>
                <a:lnTo>
                  <a:pt x="7564763" y="8367774"/>
                </a:lnTo>
                <a:lnTo>
                  <a:pt x="0" y="8367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74" t="0" r="-777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387" y="224091"/>
            <a:ext cx="10537204" cy="7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200" spc="-140">
                <a:solidFill>
                  <a:srgbClr val="2E5394"/>
                </a:solidFill>
                <a:latin typeface="TT Norms Bold"/>
              </a:rPr>
              <a:t>Code Snippet React App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8433" y="996506"/>
            <a:ext cx="10537204" cy="515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2"/>
              </a:lnSpc>
            </a:pPr>
            <a:r>
              <a:rPr lang="en-US" sz="3800" spc="-102">
                <a:solidFill>
                  <a:srgbClr val="2C2C2C"/>
                </a:solidFill>
                <a:latin typeface="TT Norms Bold"/>
              </a:rPr>
              <a:t>Fetching Warehouse Managers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8623" y="2451810"/>
            <a:ext cx="8926287" cy="5383379"/>
          </a:xfrm>
          <a:custGeom>
            <a:avLst/>
            <a:gdLst/>
            <a:ahLst/>
            <a:cxnLst/>
            <a:rect r="r" b="b" t="t" l="l"/>
            <a:pathLst>
              <a:path h="5383379" w="8926287">
                <a:moveTo>
                  <a:pt x="0" y="0"/>
                </a:moveTo>
                <a:lnTo>
                  <a:pt x="8926287" y="0"/>
                </a:lnTo>
                <a:lnTo>
                  <a:pt x="8926287" y="5383380"/>
                </a:lnTo>
                <a:lnTo>
                  <a:pt x="0" y="538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387" y="224091"/>
            <a:ext cx="10537204" cy="7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200" spc="-140">
                <a:solidFill>
                  <a:srgbClr val="2E5394"/>
                </a:solidFill>
                <a:latin typeface="TT Norms Bold"/>
              </a:rPr>
              <a:t>Code Snippet Flutter App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4251" y="1461014"/>
            <a:ext cx="10537204" cy="515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2"/>
              </a:lnSpc>
            </a:pPr>
            <a:r>
              <a:rPr lang="en-US" sz="3800" spc="-102">
                <a:solidFill>
                  <a:srgbClr val="2C2C2C"/>
                </a:solidFill>
                <a:latin typeface="TT Norms Bold"/>
              </a:rPr>
              <a:t>Getting User Data for Customer Login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36345" y="1515992"/>
            <a:ext cx="14815310" cy="790149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2387" y="224091"/>
            <a:ext cx="10537204" cy="7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200" spc="-140">
                <a:solidFill>
                  <a:srgbClr val="FFFFFE"/>
                </a:solidFill>
                <a:latin typeface="TT Norms Bold"/>
              </a:rPr>
              <a:t>Web App Admin login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17" t="0" r="617" b="0"/>
          <a:stretch>
            <a:fillRect/>
          </a:stretch>
        </p:blipFill>
        <p:spPr>
          <a:xfrm flipH="false" flipV="false" rot="0">
            <a:off x="1684247" y="1337365"/>
            <a:ext cx="152400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2387" y="224091"/>
            <a:ext cx="10537204" cy="7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200" spc="-140">
                <a:solidFill>
                  <a:srgbClr val="FFFFFE"/>
                </a:solidFill>
                <a:latin typeface="TT Norms Bold"/>
              </a:rPr>
              <a:t>Web App View All User Details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88558" y="1404547"/>
            <a:ext cx="15310884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2387" y="224091"/>
            <a:ext cx="10537204" cy="7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200" spc="-140">
                <a:solidFill>
                  <a:srgbClr val="FFFFFE"/>
                </a:solidFill>
                <a:latin typeface="TT Norms Bold"/>
              </a:rPr>
              <a:t>Web App Registration Form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31" t="0" r="231" b="0"/>
          <a:stretch>
            <a:fillRect/>
          </a:stretch>
        </p:blipFill>
        <p:spPr>
          <a:xfrm flipH="false" flipV="false" rot="0">
            <a:off x="1641251" y="1447543"/>
            <a:ext cx="152400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2387" y="224091"/>
            <a:ext cx="10537204" cy="7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200" spc="-140">
                <a:solidFill>
                  <a:srgbClr val="FFFFFE"/>
                </a:solidFill>
                <a:latin typeface="TT Norms Bold"/>
              </a:rPr>
              <a:t>Web App Admin login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14819" y="1289890"/>
            <a:ext cx="3914078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2387" y="224091"/>
            <a:ext cx="10537204" cy="7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200" spc="-140">
                <a:solidFill>
                  <a:srgbClr val="FFFFFE"/>
                </a:solidFill>
                <a:latin typeface="TT Norms Bold"/>
              </a:rPr>
              <a:t>Mobile App Customer Login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62800" y="1358339"/>
            <a:ext cx="3962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2387" y="224091"/>
            <a:ext cx="10537204" cy="7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200" spc="-140">
                <a:solidFill>
                  <a:srgbClr val="FFFFFF"/>
                </a:solidFill>
                <a:latin typeface="TT Norms Bold"/>
              </a:rPr>
              <a:t>Mobile App Schedule Pickup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886085" y="1193186"/>
            <a:ext cx="5002288" cy="7503431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359" t="0" r="-6235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143000"/>
            <a:ext cx="7586867" cy="95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2E5394"/>
                </a:solidFill>
                <a:latin typeface="TT Norms Bold"/>
              </a:rPr>
              <a:t>Problem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4430" y="3554413"/>
            <a:ext cx="9955801" cy="523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T Norms"/>
              </a:rPr>
              <a:t>Pakistan's unstructured recycling system leads to disorganized waste disposal, causing environmental pollution and recyclable accumulation in landfills.</a:t>
            </a:r>
          </a:p>
          <a:p>
            <a:pPr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TT Norms"/>
              </a:rPr>
              <a:t>Lahore alone generates approximately 8,000 tons of waste daily, with only 27% of this waste being recycled.</a:t>
            </a:r>
          </a:p>
          <a:p>
            <a:pPr>
              <a:lnSpc>
                <a:spcPts val="3400"/>
              </a:lnSpc>
            </a:pPr>
          </a:p>
          <a:p>
            <a:pPr>
              <a:lnSpc>
                <a:spcPts val="34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14237" y="8836711"/>
            <a:ext cx="12793125" cy="11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4"/>
              </a:lnSpc>
            </a:pPr>
          </a:p>
          <a:p>
            <a:pPr marL="483396" indent="-241698" lvl="1">
              <a:lnSpc>
                <a:spcPts val="3134"/>
              </a:lnSpc>
              <a:buFont typeface="Arial"/>
              <a:buChar char="•"/>
            </a:pPr>
            <a:r>
              <a:rPr lang="en-US" sz="2238">
                <a:solidFill>
                  <a:srgbClr val="000000"/>
                </a:solidFill>
                <a:latin typeface="TT Norms"/>
              </a:rPr>
              <a:t>Azam, M., et al. (2019). "Status, characterization, and potential utilization of municipal solid waste as a renewable energy source: Lahore case study in Pakistan."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55249" y="7166897"/>
            <a:ext cx="333970" cy="3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799" spc="-75">
                <a:solidFill>
                  <a:srgbClr val="000000"/>
                </a:solidFill>
                <a:latin typeface="TT Norms"/>
              </a:rPr>
              <a:t>[1]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25181" y="1347219"/>
            <a:ext cx="3837637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2387" y="224091"/>
            <a:ext cx="15983407" cy="64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2"/>
              </a:lnSpc>
            </a:pPr>
            <a:r>
              <a:rPr lang="en-US" sz="4800" spc="-129">
                <a:solidFill>
                  <a:srgbClr val="FFFFFF"/>
                </a:solidFill>
                <a:latin typeface="TT Norms Bold"/>
              </a:rPr>
              <a:t>Mobile App Customer Profile and Why Recycle page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37141" y="1189565"/>
            <a:ext cx="3813717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2387" y="224091"/>
            <a:ext cx="10537204" cy="7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200" spc="-140">
                <a:solidFill>
                  <a:srgbClr val="FFFFFF"/>
                </a:solidFill>
                <a:latin typeface="TT Norms Bold"/>
              </a:rPr>
              <a:t>Mobile App Rider login &amp; Profile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43138" y="7110662"/>
            <a:ext cx="8432325" cy="3731304"/>
          </a:xfrm>
          <a:custGeom>
            <a:avLst/>
            <a:gdLst/>
            <a:ahLst/>
            <a:cxnLst/>
            <a:rect r="r" b="b" t="t" l="l"/>
            <a:pathLst>
              <a:path h="3731304" w="8432325">
                <a:moveTo>
                  <a:pt x="0" y="0"/>
                </a:moveTo>
                <a:lnTo>
                  <a:pt x="8432324" y="0"/>
                </a:lnTo>
                <a:lnTo>
                  <a:pt x="8432324" y="3731303"/>
                </a:lnTo>
                <a:lnTo>
                  <a:pt x="0" y="37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4129" y="1447296"/>
            <a:ext cx="13519124" cy="250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5475" indent="-422738" lvl="1">
              <a:lnSpc>
                <a:spcPts val="6774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Finalizing Language for Mobile app development</a:t>
            </a:r>
          </a:p>
          <a:p>
            <a:pPr marL="845475" indent="-422738" lvl="1">
              <a:lnSpc>
                <a:spcPts val="6774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Learning React from Scratch</a:t>
            </a:r>
          </a:p>
          <a:p>
            <a:pPr marL="845475" indent="-422738" lvl="1">
              <a:lnSpc>
                <a:spcPts val="6774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Finalizing project database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0787" y="193905"/>
            <a:ext cx="8652151" cy="98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22"/>
              </a:lnSpc>
            </a:pPr>
            <a:r>
              <a:rPr lang="en-US" sz="6600" spc="-178">
                <a:solidFill>
                  <a:srgbClr val="4C81CB"/>
                </a:solidFill>
                <a:latin typeface="TT Norms Bold"/>
              </a:rPr>
              <a:t>Key Issues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0046" y="4431253"/>
            <a:ext cx="8652151" cy="98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22"/>
              </a:lnSpc>
            </a:pPr>
            <a:r>
              <a:rPr lang="en-US" sz="6600" spc="-178">
                <a:solidFill>
                  <a:srgbClr val="4C81CB"/>
                </a:solidFill>
                <a:latin typeface="TT Norms Bold"/>
              </a:rPr>
              <a:t>Resolution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3179" y="5580161"/>
            <a:ext cx="13519124" cy="422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5475" indent="-422738" lvl="1">
              <a:lnSpc>
                <a:spcPts val="6774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We opted for flutter as we were studying  a course on it and knew that it would be helpful in our development. </a:t>
            </a:r>
          </a:p>
          <a:p>
            <a:pPr marL="845475" indent="-422738" lvl="1">
              <a:lnSpc>
                <a:spcPts val="6774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Opted for online courses and google.</a:t>
            </a:r>
          </a:p>
          <a:p>
            <a:pPr marL="845475" indent="-422738" lvl="1">
              <a:lnSpc>
                <a:spcPts val="6774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Finalized firebase as we were actively studying firebase operations in the semester course.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0787" y="193905"/>
            <a:ext cx="9770056" cy="98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22"/>
              </a:lnSpc>
            </a:pPr>
            <a:r>
              <a:rPr lang="en-US" sz="6600" spc="-178">
                <a:solidFill>
                  <a:srgbClr val="2E5394"/>
                </a:solidFill>
                <a:latin typeface="TT Norms Bold"/>
              </a:rPr>
              <a:t>Future Plans Mobile App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4129" y="1136797"/>
            <a:ext cx="13268569" cy="938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Develop leaderboards component (Gamification)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Develop friends component (Gamification)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Optimize schedule pickup algorithm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Develop customer recycling Statistics display Backend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Develop order history component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Develop payment history  and reward component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Develop receipt component for customer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Develop pickup component for rider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Develop receipt generation component for rider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Develop approval component for rider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Integrate TPL maps API for rider routes and customer address</a:t>
            </a:r>
          </a:p>
          <a:p>
            <a:pPr marL="646971" indent="-323486" lvl="1">
              <a:lnSpc>
                <a:spcPts val="5753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TT Norms"/>
              </a:rPr>
              <a:t>Deploy mobile app on playstore</a:t>
            </a:r>
          </a:p>
          <a:p>
            <a:pPr>
              <a:lnSpc>
                <a:spcPts val="5753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0787" y="193905"/>
            <a:ext cx="9770056" cy="98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22"/>
              </a:lnSpc>
            </a:pPr>
            <a:r>
              <a:rPr lang="en-US" sz="6600" spc="-178">
                <a:solidFill>
                  <a:srgbClr val="2E5394"/>
                </a:solidFill>
                <a:latin typeface="TT Norms Bold"/>
              </a:rPr>
              <a:t>Future Plans Web App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8137" y="1447386"/>
            <a:ext cx="14479375" cy="654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7528" indent="-368764" lvl="1">
              <a:lnSpc>
                <a:spcPts val="6558"/>
              </a:lnSpc>
              <a:buFont typeface="Arial"/>
              <a:buChar char="•"/>
            </a:pPr>
            <a:r>
              <a:rPr lang="en-US" sz="3416">
                <a:solidFill>
                  <a:srgbClr val="000000"/>
                </a:solidFill>
                <a:latin typeface="TT Norms"/>
              </a:rPr>
              <a:t>Develop dashboard (stats)</a:t>
            </a:r>
          </a:p>
          <a:p>
            <a:pPr marL="737528" indent="-368764" lvl="1">
              <a:lnSpc>
                <a:spcPts val="6558"/>
              </a:lnSpc>
              <a:buFont typeface="Arial"/>
              <a:buChar char="•"/>
            </a:pPr>
            <a:r>
              <a:rPr lang="en-US" sz="3416">
                <a:solidFill>
                  <a:srgbClr val="000000"/>
                </a:solidFill>
                <a:latin typeface="TT Norms"/>
              </a:rPr>
              <a:t>Develop update feature for all components</a:t>
            </a:r>
          </a:p>
          <a:p>
            <a:pPr marL="737528" indent="-368764" lvl="1">
              <a:lnSpc>
                <a:spcPts val="6558"/>
              </a:lnSpc>
              <a:buFont typeface="Arial"/>
              <a:buChar char="•"/>
            </a:pPr>
            <a:r>
              <a:rPr lang="en-US" sz="3416">
                <a:solidFill>
                  <a:srgbClr val="000000"/>
                </a:solidFill>
                <a:latin typeface="TT Norms"/>
              </a:rPr>
              <a:t>Develop uploading payment proof</a:t>
            </a:r>
          </a:p>
          <a:p>
            <a:pPr marL="737528" indent="-368764" lvl="1">
              <a:lnSpc>
                <a:spcPts val="6558"/>
              </a:lnSpc>
              <a:buFont typeface="Arial"/>
              <a:buChar char="•"/>
            </a:pPr>
            <a:r>
              <a:rPr lang="en-US" sz="3416">
                <a:solidFill>
                  <a:srgbClr val="000000"/>
                </a:solidFill>
                <a:latin typeface="TT Norms"/>
              </a:rPr>
              <a:t>Develop view pending payments</a:t>
            </a:r>
          </a:p>
          <a:p>
            <a:pPr marL="737528" indent="-368764" lvl="1">
              <a:lnSpc>
                <a:spcPts val="6558"/>
              </a:lnSpc>
              <a:buFont typeface="Arial"/>
              <a:buChar char="•"/>
            </a:pPr>
            <a:r>
              <a:rPr lang="en-US" sz="3416">
                <a:solidFill>
                  <a:srgbClr val="000000"/>
                </a:solidFill>
                <a:latin typeface="TT Norms"/>
              </a:rPr>
              <a:t>Develop uploading tips and tricks</a:t>
            </a:r>
          </a:p>
          <a:p>
            <a:pPr marL="737528" indent="-368764" lvl="1">
              <a:lnSpc>
                <a:spcPts val="6558"/>
              </a:lnSpc>
              <a:buFont typeface="Arial"/>
              <a:buChar char="•"/>
            </a:pPr>
            <a:r>
              <a:rPr lang="en-US" sz="3416">
                <a:solidFill>
                  <a:srgbClr val="000000"/>
                </a:solidFill>
                <a:latin typeface="TT Norms"/>
              </a:rPr>
              <a:t>Develop create and updating recycling items and rates </a:t>
            </a:r>
          </a:p>
          <a:p>
            <a:pPr marL="737528" indent="-368764" lvl="1">
              <a:lnSpc>
                <a:spcPts val="6558"/>
              </a:lnSpc>
              <a:buFont typeface="Arial"/>
              <a:buChar char="•"/>
            </a:pPr>
            <a:r>
              <a:rPr lang="en-US" sz="3416">
                <a:solidFill>
                  <a:srgbClr val="000000"/>
                </a:solidFill>
                <a:latin typeface="TT Norms"/>
              </a:rPr>
              <a:t>Develop view pickups component ( pending, completed, cancelled)</a:t>
            </a:r>
          </a:p>
          <a:p>
            <a:pPr>
              <a:lnSpc>
                <a:spcPts val="6558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1053720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>
                <a:solidFill>
                  <a:srgbClr val="2E5394"/>
                </a:solidFill>
                <a:latin typeface="TT Norms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39235" y="2509972"/>
            <a:ext cx="15809529" cy="307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1"/>
              </a:lnSpc>
            </a:pPr>
          </a:p>
          <a:p>
            <a:pPr marL="757480" indent="-378740" lvl="1">
              <a:lnSpc>
                <a:spcPts val="4911"/>
              </a:lnSpc>
              <a:buFont typeface="Arial"/>
              <a:buChar char="•"/>
            </a:pPr>
            <a:r>
              <a:rPr lang="en-US" sz="3508">
                <a:solidFill>
                  <a:srgbClr val="000000"/>
                </a:solidFill>
                <a:latin typeface="TT Norms"/>
              </a:rPr>
              <a:t>https://www.sciencedirect.com/science/article/pii/S0160412019322986</a:t>
            </a:r>
          </a:p>
          <a:p>
            <a:pPr>
              <a:lnSpc>
                <a:spcPts val="4911"/>
              </a:lnSpc>
            </a:pPr>
          </a:p>
          <a:p>
            <a:pPr>
              <a:lnSpc>
                <a:spcPts val="4911"/>
              </a:lnSpc>
            </a:pPr>
          </a:p>
          <a:p>
            <a:pPr>
              <a:lnSpc>
                <a:spcPts val="491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43138" y="7110662"/>
            <a:ext cx="8432325" cy="3731304"/>
          </a:xfrm>
          <a:custGeom>
            <a:avLst/>
            <a:gdLst/>
            <a:ahLst/>
            <a:cxnLst/>
            <a:rect r="r" b="b" t="t" l="l"/>
            <a:pathLst>
              <a:path h="3731304" w="8432325">
                <a:moveTo>
                  <a:pt x="0" y="0"/>
                </a:moveTo>
                <a:lnTo>
                  <a:pt x="8432324" y="0"/>
                </a:lnTo>
                <a:lnTo>
                  <a:pt x="8432324" y="3731303"/>
                </a:lnTo>
                <a:lnTo>
                  <a:pt x="0" y="37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6206" y="196953"/>
            <a:ext cx="13519124" cy="8070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0"/>
              </a:lnSpc>
            </a:pPr>
          </a:p>
          <a:p>
            <a:pPr marL="845475" indent="-422738" lvl="1">
              <a:lnSpc>
                <a:spcPts val="9790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Researched on current recycling system in Lahore</a:t>
            </a:r>
          </a:p>
          <a:p>
            <a:pPr marL="845475" indent="-422738" lvl="1">
              <a:lnSpc>
                <a:spcPts val="9790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We conducted surveys on people’s recycling habits.</a:t>
            </a:r>
          </a:p>
          <a:p>
            <a:pPr marL="845475" indent="-422738" lvl="1">
              <a:lnSpc>
                <a:spcPts val="9790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Researched on existing solutions.</a:t>
            </a:r>
          </a:p>
          <a:p>
            <a:pPr marL="845475" indent="-422738" lvl="1">
              <a:lnSpc>
                <a:spcPts val="5482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Got in contact with  2 organizations (Active Apparels, Three Star Hosiery) and learned about their recycling habits/structure.</a:t>
            </a:r>
          </a:p>
          <a:p>
            <a:pPr marL="845475" indent="-422738" lvl="1">
              <a:lnSpc>
                <a:spcPts val="9006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TT Norms"/>
              </a:rPr>
              <a:t>Got in touch with the local scrap dealers.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0787" y="193905"/>
            <a:ext cx="8652151" cy="98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22"/>
              </a:lnSpc>
            </a:pPr>
            <a:r>
              <a:rPr lang="en-US" sz="6600" spc="-178">
                <a:solidFill>
                  <a:srgbClr val="2E5394"/>
                </a:solidFill>
                <a:latin typeface="TT Norms Bold"/>
              </a:rPr>
              <a:t>Solution Methodology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43138" y="7110662"/>
            <a:ext cx="8432325" cy="3731304"/>
          </a:xfrm>
          <a:custGeom>
            <a:avLst/>
            <a:gdLst/>
            <a:ahLst/>
            <a:cxnLst/>
            <a:rect r="r" b="b" t="t" l="l"/>
            <a:pathLst>
              <a:path h="3731304" w="8432325">
                <a:moveTo>
                  <a:pt x="0" y="0"/>
                </a:moveTo>
                <a:lnTo>
                  <a:pt x="8432324" y="0"/>
                </a:lnTo>
                <a:lnTo>
                  <a:pt x="8432324" y="3731303"/>
                </a:lnTo>
                <a:lnTo>
                  <a:pt x="0" y="37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787" y="193905"/>
            <a:ext cx="8652151" cy="98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22"/>
              </a:lnSpc>
            </a:pPr>
            <a:r>
              <a:rPr lang="en-US" sz="6600" spc="-178">
                <a:solidFill>
                  <a:srgbClr val="2E5394"/>
                </a:solidFill>
                <a:latin typeface="TT Norms Bold"/>
              </a:rPr>
              <a:t>Findings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83938"/>
            <a:ext cx="13697531" cy="85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6"/>
              </a:lnSpc>
            </a:pPr>
          </a:p>
          <a:p>
            <a:pPr marL="813455" indent="-406727" lvl="1">
              <a:lnSpc>
                <a:spcPts val="6216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TT Norms"/>
              </a:rPr>
              <a:t>Lahore Lacks a structured recycling system.</a:t>
            </a:r>
          </a:p>
          <a:p>
            <a:pPr marL="813455" indent="-406727" lvl="1">
              <a:lnSpc>
                <a:spcPts val="6216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TT Norms"/>
              </a:rPr>
              <a:t>83% of the people wee surveyed did not recycle because the did not know any convenient means of recycling.</a:t>
            </a:r>
          </a:p>
          <a:p>
            <a:pPr marL="813455" indent="-406727" lvl="1">
              <a:lnSpc>
                <a:spcPts val="6216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TT Norms"/>
              </a:rPr>
              <a:t>75% of the people said that they would start recycling if it were made convenient through an app.</a:t>
            </a:r>
          </a:p>
          <a:p>
            <a:pPr marL="813455" indent="-406727" lvl="1">
              <a:lnSpc>
                <a:spcPts val="6216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TT Norms"/>
              </a:rPr>
              <a:t>No existing solutions similar to our app exist in Pakistan.</a:t>
            </a:r>
          </a:p>
          <a:p>
            <a:pPr marL="813455" indent="-406727" lvl="1">
              <a:lnSpc>
                <a:spcPts val="6216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TT Norms"/>
              </a:rPr>
              <a:t>We found out that Organizations recycle tons of waste on monthly basis.</a:t>
            </a:r>
          </a:p>
          <a:p>
            <a:pPr marL="813455" indent="-406727" lvl="1">
              <a:lnSpc>
                <a:spcPts val="6216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TT Norms"/>
              </a:rPr>
              <a:t>We also found out that the dealers who take this recyclable waste from the organizations have huge profit margins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2235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402891" y="5813499"/>
            <a:ext cx="3665577" cy="7331154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3846" r="0" b="-3846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034966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05622" y="5813499"/>
            <a:ext cx="3665577" cy="7331154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4538" r="0" b="-453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67931" y="4326442"/>
            <a:ext cx="4542613" cy="9223580"/>
          </a:xfrm>
          <a:custGeom>
            <a:avLst/>
            <a:gdLst/>
            <a:ahLst/>
            <a:cxnLst/>
            <a:rect r="r" b="b" t="t" l="l"/>
            <a:pathLst>
              <a:path h="9223580" w="4542613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069806" y="4459792"/>
            <a:ext cx="4155667" cy="8311334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4571" r="0" b="-457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3340" y="903780"/>
            <a:ext cx="10537204" cy="95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2E5394"/>
                </a:solidFill>
                <a:latin typeface="TT Norms Bold"/>
              </a:rPr>
              <a:t>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15066" y="1846629"/>
            <a:ext cx="10537204" cy="133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1"/>
              </a:lnSpc>
            </a:pPr>
          </a:p>
          <a:p>
            <a:pPr>
              <a:lnSpc>
                <a:spcPts val="3461"/>
              </a:lnSpc>
            </a:pPr>
            <a:r>
              <a:rPr lang="en-US" sz="3328" spc="-89">
                <a:solidFill>
                  <a:srgbClr val="4C81CB"/>
                </a:solidFill>
                <a:latin typeface="TT Norms"/>
              </a:rPr>
              <a:t>"Introducing SaafPakistan: Your App for a Cleaner, Greener Tomorrow!"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35400" y="5661409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9771641" y="4763929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683711" y="3027291"/>
            <a:ext cx="186732" cy="18673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607471"/>
            <a:ext cx="522746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2E5394"/>
                </a:solidFill>
                <a:latin typeface="TT Norms Bold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5152" y="7190171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For Green Marketing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5152" y="4525804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Schedule Pickup for Recycling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683711" y="4286703"/>
            <a:ext cx="186732" cy="18673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83711" y="5380401"/>
            <a:ext cx="186732" cy="1867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4675326"/>
            <a:ext cx="186732" cy="1867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7355884"/>
            <a:ext cx="186732" cy="1867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963809" y="5831843"/>
            <a:ext cx="5672984" cy="1986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A dynamic leaderboard system for individuals and businesses, fostering a sense of competition.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Compete against friends </a:t>
            </a:r>
          </a:p>
          <a:p>
            <a:pPr>
              <a:lnSpc>
                <a:spcPts val="315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963809" y="5214687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Gamification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63809" y="2861577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Progress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63809" y="3405038"/>
            <a:ext cx="5031860" cy="38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Norms"/>
              </a:rPr>
              <a:t>Get updated of your real-time progress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36418" y="4160045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Educational Content</a:t>
            </a:r>
          </a:p>
        </p:txBody>
      </p:sp>
      <p:sp>
        <p:nvSpPr>
          <p:cNvPr name="AutoShape 27" id="27"/>
          <p:cNvSpPr/>
          <p:nvPr/>
        </p:nvSpPr>
        <p:spPr>
          <a:xfrm>
            <a:off x="9771641" y="3374974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425152" y="4972526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425152" y="7636892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6070252" y="993766"/>
            <a:ext cx="3768727" cy="8159733"/>
          </a:xfrm>
          <a:custGeom>
            <a:avLst/>
            <a:gdLst/>
            <a:ahLst/>
            <a:cxnLst/>
            <a:rect r="r" b="b" t="t" l="l"/>
            <a:pathLst>
              <a:path h="8159733" w="3768727">
                <a:moveTo>
                  <a:pt x="0" y="0"/>
                </a:moveTo>
                <a:lnTo>
                  <a:pt x="3768727" y="0"/>
                </a:lnTo>
                <a:lnTo>
                  <a:pt x="3768727" y="8159733"/>
                </a:lnTo>
                <a:lnTo>
                  <a:pt x="0" y="8159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831507" y="814254"/>
            <a:ext cx="4198896" cy="8525678"/>
          </a:xfrm>
          <a:custGeom>
            <a:avLst/>
            <a:gdLst/>
            <a:ahLst/>
            <a:cxnLst/>
            <a:rect r="r" b="b" t="t" l="l"/>
            <a:pathLst>
              <a:path h="8525678" w="4198896">
                <a:moveTo>
                  <a:pt x="0" y="0"/>
                </a:moveTo>
                <a:lnTo>
                  <a:pt x="4198896" y="0"/>
                </a:lnTo>
                <a:lnTo>
                  <a:pt x="4198896" y="8525678"/>
                </a:lnTo>
                <a:lnTo>
                  <a:pt x="0" y="852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912424" y="5026724"/>
            <a:ext cx="7773353" cy="689800"/>
          </a:xfrm>
          <a:custGeom>
            <a:avLst/>
            <a:gdLst/>
            <a:ahLst/>
            <a:cxnLst/>
            <a:rect r="r" b="b" t="t" l="l"/>
            <a:pathLst>
              <a:path h="689800" w="7773353">
                <a:moveTo>
                  <a:pt x="0" y="0"/>
                </a:moveTo>
                <a:lnTo>
                  <a:pt x="7773352" y="0"/>
                </a:lnTo>
                <a:lnTo>
                  <a:pt x="7773352" y="689800"/>
                </a:lnTo>
                <a:lnTo>
                  <a:pt x="0" y="68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217" t="0" r="-545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10566" y="1114425"/>
            <a:ext cx="5817656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>
                <a:solidFill>
                  <a:srgbClr val="2E5394"/>
                </a:solidFill>
                <a:latin typeface="TT Norms Bold"/>
              </a:rPr>
              <a:t>Technologies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194" y="2647667"/>
            <a:ext cx="7770400" cy="4036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4053" indent="-412026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Figma (Prototypes)</a:t>
            </a:r>
          </a:p>
          <a:p>
            <a:pPr marL="824053" indent="-412026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React (WebApp Front End)</a:t>
            </a:r>
          </a:p>
          <a:p>
            <a:pPr marL="824053" indent="-412026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Flutter ( Mobile App Front End)</a:t>
            </a:r>
          </a:p>
          <a:p>
            <a:pPr marL="824053" indent="-412026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Firebase (Back End/ Hosting)</a:t>
            </a:r>
          </a:p>
          <a:p>
            <a:pPr marL="824053" indent="-412026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GitHub (Code Sharing)</a:t>
            </a:r>
          </a:p>
          <a:p>
            <a:pPr>
              <a:lnSpc>
                <a:spcPts val="534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011991" y="1114425"/>
            <a:ext cx="5305705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spc="-162">
                <a:solidFill>
                  <a:srgbClr val="2E5394"/>
                </a:solidFill>
                <a:latin typeface="TT Norms Bold"/>
              </a:rPr>
              <a:t>Deliverables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647667"/>
            <a:ext cx="8115300" cy="2008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4053" indent="-412026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WebApp (Admin/Manager Dashboard)</a:t>
            </a:r>
          </a:p>
          <a:p>
            <a:pPr marL="824053" indent="-412026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Norms"/>
              </a:rPr>
              <a:t>Mobile App (Consumer/Rider)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99999">
            <a:off x="4362127" y="4275833"/>
            <a:ext cx="2369731" cy="174768"/>
          </a:xfrm>
          <a:custGeom>
            <a:avLst/>
            <a:gdLst/>
            <a:ahLst/>
            <a:cxnLst/>
            <a:rect r="r" b="b" t="t" l="l"/>
            <a:pathLst>
              <a:path h="174768" w="2369731">
                <a:moveTo>
                  <a:pt x="0" y="0"/>
                </a:moveTo>
                <a:lnTo>
                  <a:pt x="2369731" y="0"/>
                </a:lnTo>
                <a:lnTo>
                  <a:pt x="2369731" y="174767"/>
                </a:lnTo>
                <a:lnTo>
                  <a:pt x="0" y="1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5042" y="5172724"/>
            <a:ext cx="3540955" cy="2130905"/>
            <a:chOff x="0" y="0"/>
            <a:chExt cx="932597" cy="5612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2597" cy="561226"/>
            </a:xfrm>
            <a:custGeom>
              <a:avLst/>
              <a:gdLst/>
              <a:ahLst/>
              <a:cxnLst/>
              <a:rect r="r" b="b" t="t" l="l"/>
              <a:pathLst>
                <a:path h="561226" w="932597">
                  <a:moveTo>
                    <a:pt x="111506" y="0"/>
                  </a:moveTo>
                  <a:lnTo>
                    <a:pt x="821091" y="0"/>
                  </a:lnTo>
                  <a:cubicBezTo>
                    <a:pt x="882674" y="0"/>
                    <a:pt x="932597" y="49923"/>
                    <a:pt x="932597" y="111506"/>
                  </a:cubicBezTo>
                  <a:lnTo>
                    <a:pt x="932597" y="449720"/>
                  </a:lnTo>
                  <a:cubicBezTo>
                    <a:pt x="932597" y="511303"/>
                    <a:pt x="882674" y="561226"/>
                    <a:pt x="821091" y="561226"/>
                  </a:cubicBezTo>
                  <a:lnTo>
                    <a:pt x="111506" y="561226"/>
                  </a:lnTo>
                  <a:cubicBezTo>
                    <a:pt x="49923" y="561226"/>
                    <a:pt x="0" y="511303"/>
                    <a:pt x="0" y="449720"/>
                  </a:cubicBezTo>
                  <a:lnTo>
                    <a:pt x="0" y="111506"/>
                  </a:lnTo>
                  <a:cubicBezTo>
                    <a:pt x="0" y="49923"/>
                    <a:pt x="49923" y="0"/>
                    <a:pt x="111506" y="0"/>
                  </a:cubicBezTo>
                  <a:close/>
                </a:path>
              </a:pathLst>
            </a:custGeom>
            <a:solidFill>
              <a:srgbClr val="B2E6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932597" cy="637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920406">
            <a:off x="14881466" y="4040754"/>
            <a:ext cx="2369731" cy="174768"/>
          </a:xfrm>
          <a:custGeom>
            <a:avLst/>
            <a:gdLst/>
            <a:ahLst/>
            <a:cxnLst/>
            <a:rect r="r" b="b" t="t" l="l"/>
            <a:pathLst>
              <a:path h="174768" w="2369731">
                <a:moveTo>
                  <a:pt x="0" y="0"/>
                </a:moveTo>
                <a:lnTo>
                  <a:pt x="2369731" y="0"/>
                </a:lnTo>
                <a:lnTo>
                  <a:pt x="2369731" y="174768"/>
                </a:lnTo>
                <a:lnTo>
                  <a:pt x="0" y="17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567042">
            <a:off x="11492247" y="4206073"/>
            <a:ext cx="2369731" cy="174768"/>
          </a:xfrm>
          <a:custGeom>
            <a:avLst/>
            <a:gdLst/>
            <a:ahLst/>
            <a:cxnLst/>
            <a:rect r="r" b="b" t="t" l="l"/>
            <a:pathLst>
              <a:path h="174768" w="2369731">
                <a:moveTo>
                  <a:pt x="0" y="0"/>
                </a:moveTo>
                <a:lnTo>
                  <a:pt x="2369731" y="0"/>
                </a:lnTo>
                <a:lnTo>
                  <a:pt x="2369731" y="174767"/>
                </a:lnTo>
                <a:lnTo>
                  <a:pt x="0" y="1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191123" y="5165143"/>
            <a:ext cx="3616764" cy="2146067"/>
            <a:chOff x="0" y="0"/>
            <a:chExt cx="952563" cy="5652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2563" cy="565219"/>
            </a:xfrm>
            <a:custGeom>
              <a:avLst/>
              <a:gdLst/>
              <a:ahLst/>
              <a:cxnLst/>
              <a:rect r="r" b="b" t="t" l="l"/>
              <a:pathLst>
                <a:path h="565219" w="952563">
                  <a:moveTo>
                    <a:pt x="109169" y="0"/>
                  </a:moveTo>
                  <a:lnTo>
                    <a:pt x="843394" y="0"/>
                  </a:lnTo>
                  <a:cubicBezTo>
                    <a:pt x="903687" y="0"/>
                    <a:pt x="952563" y="48877"/>
                    <a:pt x="952563" y="109169"/>
                  </a:cubicBezTo>
                  <a:lnTo>
                    <a:pt x="952563" y="456051"/>
                  </a:lnTo>
                  <a:cubicBezTo>
                    <a:pt x="952563" y="516343"/>
                    <a:pt x="903687" y="565219"/>
                    <a:pt x="843394" y="565219"/>
                  </a:cubicBezTo>
                  <a:lnTo>
                    <a:pt x="109169" y="565219"/>
                  </a:lnTo>
                  <a:cubicBezTo>
                    <a:pt x="48877" y="565219"/>
                    <a:pt x="0" y="516343"/>
                    <a:pt x="0" y="456051"/>
                  </a:cubicBezTo>
                  <a:lnTo>
                    <a:pt x="0" y="109169"/>
                  </a:lnTo>
                  <a:cubicBezTo>
                    <a:pt x="0" y="48877"/>
                    <a:pt x="48877" y="0"/>
                    <a:pt x="109169" y="0"/>
                  </a:cubicBezTo>
                  <a:close/>
                </a:path>
              </a:pathLst>
            </a:custGeom>
            <a:solidFill>
              <a:srgbClr val="B2E6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952563" cy="641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82146" y="6238177"/>
            <a:ext cx="3526510" cy="3656764"/>
            <a:chOff x="0" y="0"/>
            <a:chExt cx="928793" cy="9630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8793" cy="963098"/>
            </a:xfrm>
            <a:custGeom>
              <a:avLst/>
              <a:gdLst/>
              <a:ahLst/>
              <a:cxnLst/>
              <a:rect r="r" b="b" t="t" l="l"/>
              <a:pathLst>
                <a:path h="963098" w="928793">
                  <a:moveTo>
                    <a:pt x="309765" y="19070"/>
                  </a:moveTo>
                  <a:cubicBezTo>
                    <a:pt x="357228" y="7556"/>
                    <a:pt x="411516" y="0"/>
                    <a:pt x="464646" y="0"/>
                  </a:cubicBezTo>
                  <a:cubicBezTo>
                    <a:pt x="517779" y="0"/>
                    <a:pt x="568905" y="6476"/>
                    <a:pt x="616020" y="17990"/>
                  </a:cubicBezTo>
                  <a:cubicBezTo>
                    <a:pt x="617024" y="18350"/>
                    <a:pt x="618026" y="18350"/>
                    <a:pt x="619028" y="18710"/>
                  </a:cubicBezTo>
                  <a:cubicBezTo>
                    <a:pt x="795965" y="64765"/>
                    <a:pt x="926287" y="186379"/>
                    <a:pt x="928793" y="331841"/>
                  </a:cubicBezTo>
                  <a:lnTo>
                    <a:pt x="928793" y="963098"/>
                  </a:lnTo>
                  <a:lnTo>
                    <a:pt x="0" y="963098"/>
                  </a:lnTo>
                  <a:lnTo>
                    <a:pt x="0" y="332309"/>
                  </a:lnTo>
                  <a:cubicBezTo>
                    <a:pt x="2506" y="185660"/>
                    <a:pt x="130823" y="64045"/>
                    <a:pt x="309765" y="19070"/>
                  </a:cubicBezTo>
                  <a:close/>
                </a:path>
              </a:pathLst>
            </a:custGeom>
            <a:solidFill>
              <a:srgbClr val="FDE78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79375"/>
              <a:ext cx="928793" cy="883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6113581">
            <a:off x="1376113" y="3907901"/>
            <a:ext cx="2369731" cy="174768"/>
          </a:xfrm>
          <a:custGeom>
            <a:avLst/>
            <a:gdLst/>
            <a:ahLst/>
            <a:cxnLst/>
            <a:rect r="r" b="b" t="t" l="l"/>
            <a:pathLst>
              <a:path h="174768" w="2369731">
                <a:moveTo>
                  <a:pt x="0" y="0"/>
                </a:moveTo>
                <a:lnTo>
                  <a:pt x="2369730" y="0"/>
                </a:lnTo>
                <a:lnTo>
                  <a:pt x="2369730" y="174767"/>
                </a:lnTo>
                <a:lnTo>
                  <a:pt x="0" y="1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009650" y="4713537"/>
            <a:ext cx="16230600" cy="0"/>
          </a:xfrm>
          <a:prstGeom prst="line">
            <a:avLst/>
          </a:prstGeom>
          <a:ln cap="flat" w="38100">
            <a:solidFill>
              <a:srgbClr val="6D666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28700" y="10039829"/>
            <a:ext cx="16230600" cy="0"/>
          </a:xfrm>
          <a:prstGeom prst="line">
            <a:avLst/>
          </a:prstGeom>
          <a:ln cap="flat" w="38100">
            <a:solidFill>
              <a:srgbClr val="6D666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09650" y="4713537"/>
            <a:ext cx="0" cy="5326233"/>
          </a:xfrm>
          <a:prstGeom prst="line">
            <a:avLst/>
          </a:prstGeom>
          <a:ln cap="flat" w="38100">
            <a:solidFill>
              <a:srgbClr val="6D666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7259300" y="4713537"/>
            <a:ext cx="38100" cy="5326174"/>
          </a:xfrm>
          <a:prstGeom prst="line">
            <a:avLst/>
          </a:prstGeom>
          <a:ln cap="flat" w="38100">
            <a:solidFill>
              <a:srgbClr val="6D666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332979" y="1898669"/>
            <a:ext cx="2460129" cy="1722423"/>
            <a:chOff x="0" y="0"/>
            <a:chExt cx="771996" cy="5405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71996" cy="540502"/>
            </a:xfrm>
            <a:custGeom>
              <a:avLst/>
              <a:gdLst/>
              <a:ahLst/>
              <a:cxnLst/>
              <a:rect r="r" b="b" t="t" l="l"/>
              <a:pathLst>
                <a:path h="540502" w="771996">
                  <a:moveTo>
                    <a:pt x="160495" y="0"/>
                  </a:moveTo>
                  <a:lnTo>
                    <a:pt x="611501" y="0"/>
                  </a:lnTo>
                  <a:cubicBezTo>
                    <a:pt x="654067" y="0"/>
                    <a:pt x="694890" y="16909"/>
                    <a:pt x="724988" y="47008"/>
                  </a:cubicBezTo>
                  <a:cubicBezTo>
                    <a:pt x="755087" y="77106"/>
                    <a:pt x="771996" y="117929"/>
                    <a:pt x="771996" y="160495"/>
                  </a:cubicBezTo>
                  <a:lnTo>
                    <a:pt x="771996" y="380007"/>
                  </a:lnTo>
                  <a:cubicBezTo>
                    <a:pt x="771996" y="422573"/>
                    <a:pt x="755087" y="463395"/>
                    <a:pt x="724988" y="493494"/>
                  </a:cubicBezTo>
                  <a:cubicBezTo>
                    <a:pt x="694890" y="523593"/>
                    <a:pt x="654067" y="540502"/>
                    <a:pt x="611501" y="540502"/>
                  </a:cubicBezTo>
                  <a:lnTo>
                    <a:pt x="160495" y="540502"/>
                  </a:lnTo>
                  <a:cubicBezTo>
                    <a:pt x="117929" y="540502"/>
                    <a:pt x="77106" y="523593"/>
                    <a:pt x="47008" y="493494"/>
                  </a:cubicBezTo>
                  <a:cubicBezTo>
                    <a:pt x="16909" y="463395"/>
                    <a:pt x="0" y="422573"/>
                    <a:pt x="0" y="380007"/>
                  </a:cubicBezTo>
                  <a:lnTo>
                    <a:pt x="0" y="160495"/>
                  </a:lnTo>
                  <a:cubicBezTo>
                    <a:pt x="0" y="117929"/>
                    <a:pt x="16909" y="77106"/>
                    <a:pt x="47008" y="47008"/>
                  </a:cubicBezTo>
                  <a:cubicBezTo>
                    <a:pt x="77106" y="16909"/>
                    <a:pt x="117929" y="0"/>
                    <a:pt x="160495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771996" cy="61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092070" y="1104445"/>
            <a:ext cx="937816" cy="93781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870322" y="1898669"/>
            <a:ext cx="2460129" cy="1722423"/>
            <a:chOff x="0" y="0"/>
            <a:chExt cx="771996" cy="5405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71996" cy="540502"/>
            </a:xfrm>
            <a:custGeom>
              <a:avLst/>
              <a:gdLst/>
              <a:ahLst/>
              <a:cxnLst/>
              <a:rect r="r" b="b" t="t" l="l"/>
              <a:pathLst>
                <a:path h="540502" w="771996">
                  <a:moveTo>
                    <a:pt x="160495" y="0"/>
                  </a:moveTo>
                  <a:lnTo>
                    <a:pt x="611501" y="0"/>
                  </a:lnTo>
                  <a:cubicBezTo>
                    <a:pt x="654067" y="0"/>
                    <a:pt x="694890" y="16909"/>
                    <a:pt x="724988" y="47008"/>
                  </a:cubicBezTo>
                  <a:cubicBezTo>
                    <a:pt x="755087" y="77106"/>
                    <a:pt x="771996" y="117929"/>
                    <a:pt x="771996" y="160495"/>
                  </a:cubicBezTo>
                  <a:lnTo>
                    <a:pt x="771996" y="380007"/>
                  </a:lnTo>
                  <a:cubicBezTo>
                    <a:pt x="771996" y="422573"/>
                    <a:pt x="755087" y="463395"/>
                    <a:pt x="724988" y="493494"/>
                  </a:cubicBezTo>
                  <a:cubicBezTo>
                    <a:pt x="694890" y="523593"/>
                    <a:pt x="654067" y="540502"/>
                    <a:pt x="611501" y="540502"/>
                  </a:cubicBezTo>
                  <a:lnTo>
                    <a:pt x="160495" y="540502"/>
                  </a:lnTo>
                  <a:cubicBezTo>
                    <a:pt x="117929" y="540502"/>
                    <a:pt x="77106" y="523593"/>
                    <a:pt x="47008" y="493494"/>
                  </a:cubicBezTo>
                  <a:cubicBezTo>
                    <a:pt x="16909" y="463395"/>
                    <a:pt x="0" y="422573"/>
                    <a:pt x="0" y="380007"/>
                  </a:cubicBezTo>
                  <a:lnTo>
                    <a:pt x="0" y="160495"/>
                  </a:lnTo>
                  <a:cubicBezTo>
                    <a:pt x="0" y="117929"/>
                    <a:pt x="16909" y="77106"/>
                    <a:pt x="47008" y="47008"/>
                  </a:cubicBezTo>
                  <a:cubicBezTo>
                    <a:pt x="77106" y="16909"/>
                    <a:pt x="117929" y="0"/>
                    <a:pt x="160495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771996" cy="61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629413" y="1104445"/>
            <a:ext cx="937816" cy="93781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407665" y="1898669"/>
            <a:ext cx="2460129" cy="1722423"/>
            <a:chOff x="0" y="0"/>
            <a:chExt cx="771996" cy="5405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71996" cy="540502"/>
            </a:xfrm>
            <a:custGeom>
              <a:avLst/>
              <a:gdLst/>
              <a:ahLst/>
              <a:cxnLst/>
              <a:rect r="r" b="b" t="t" l="l"/>
              <a:pathLst>
                <a:path h="540502" w="771996">
                  <a:moveTo>
                    <a:pt x="160495" y="0"/>
                  </a:moveTo>
                  <a:lnTo>
                    <a:pt x="611501" y="0"/>
                  </a:lnTo>
                  <a:cubicBezTo>
                    <a:pt x="654067" y="0"/>
                    <a:pt x="694890" y="16909"/>
                    <a:pt x="724988" y="47008"/>
                  </a:cubicBezTo>
                  <a:cubicBezTo>
                    <a:pt x="755087" y="77106"/>
                    <a:pt x="771996" y="117929"/>
                    <a:pt x="771996" y="160495"/>
                  </a:cubicBezTo>
                  <a:lnTo>
                    <a:pt x="771996" y="380007"/>
                  </a:lnTo>
                  <a:cubicBezTo>
                    <a:pt x="771996" y="422573"/>
                    <a:pt x="755087" y="463395"/>
                    <a:pt x="724988" y="493494"/>
                  </a:cubicBezTo>
                  <a:cubicBezTo>
                    <a:pt x="694890" y="523593"/>
                    <a:pt x="654067" y="540502"/>
                    <a:pt x="611501" y="540502"/>
                  </a:cubicBezTo>
                  <a:lnTo>
                    <a:pt x="160495" y="540502"/>
                  </a:lnTo>
                  <a:cubicBezTo>
                    <a:pt x="117929" y="540502"/>
                    <a:pt x="77106" y="523593"/>
                    <a:pt x="47008" y="493494"/>
                  </a:cubicBezTo>
                  <a:cubicBezTo>
                    <a:pt x="16909" y="463395"/>
                    <a:pt x="0" y="422573"/>
                    <a:pt x="0" y="380007"/>
                  </a:cubicBezTo>
                  <a:lnTo>
                    <a:pt x="0" y="160495"/>
                  </a:lnTo>
                  <a:cubicBezTo>
                    <a:pt x="0" y="117929"/>
                    <a:pt x="16909" y="77106"/>
                    <a:pt x="47008" y="47008"/>
                  </a:cubicBezTo>
                  <a:cubicBezTo>
                    <a:pt x="77106" y="16909"/>
                    <a:pt x="117929" y="0"/>
                    <a:pt x="160495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771996" cy="61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166756" y="1104445"/>
            <a:ext cx="937816" cy="93781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943202" y="1802082"/>
            <a:ext cx="2460129" cy="1722423"/>
            <a:chOff x="0" y="0"/>
            <a:chExt cx="771996" cy="54050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71996" cy="540502"/>
            </a:xfrm>
            <a:custGeom>
              <a:avLst/>
              <a:gdLst/>
              <a:ahLst/>
              <a:cxnLst/>
              <a:rect r="r" b="b" t="t" l="l"/>
              <a:pathLst>
                <a:path h="540502" w="771996">
                  <a:moveTo>
                    <a:pt x="160495" y="0"/>
                  </a:moveTo>
                  <a:lnTo>
                    <a:pt x="611501" y="0"/>
                  </a:lnTo>
                  <a:cubicBezTo>
                    <a:pt x="654067" y="0"/>
                    <a:pt x="694890" y="16909"/>
                    <a:pt x="724988" y="47008"/>
                  </a:cubicBezTo>
                  <a:cubicBezTo>
                    <a:pt x="755087" y="77106"/>
                    <a:pt x="771996" y="117929"/>
                    <a:pt x="771996" y="160495"/>
                  </a:cubicBezTo>
                  <a:lnTo>
                    <a:pt x="771996" y="380007"/>
                  </a:lnTo>
                  <a:cubicBezTo>
                    <a:pt x="771996" y="422573"/>
                    <a:pt x="755087" y="463395"/>
                    <a:pt x="724988" y="493494"/>
                  </a:cubicBezTo>
                  <a:cubicBezTo>
                    <a:pt x="694890" y="523593"/>
                    <a:pt x="654067" y="540502"/>
                    <a:pt x="611501" y="540502"/>
                  </a:cubicBezTo>
                  <a:lnTo>
                    <a:pt x="160495" y="540502"/>
                  </a:lnTo>
                  <a:cubicBezTo>
                    <a:pt x="117929" y="540502"/>
                    <a:pt x="77106" y="523593"/>
                    <a:pt x="47008" y="493494"/>
                  </a:cubicBezTo>
                  <a:cubicBezTo>
                    <a:pt x="16909" y="463395"/>
                    <a:pt x="0" y="422573"/>
                    <a:pt x="0" y="380007"/>
                  </a:cubicBezTo>
                  <a:lnTo>
                    <a:pt x="0" y="160495"/>
                  </a:lnTo>
                  <a:cubicBezTo>
                    <a:pt x="0" y="117929"/>
                    <a:pt x="16909" y="77106"/>
                    <a:pt x="47008" y="47008"/>
                  </a:cubicBezTo>
                  <a:cubicBezTo>
                    <a:pt x="77106" y="16909"/>
                    <a:pt x="117929" y="0"/>
                    <a:pt x="160495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771996" cy="61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5702293" y="1007858"/>
            <a:ext cx="937816" cy="937816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9D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530856" y="389180"/>
            <a:ext cx="10537204" cy="64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2"/>
              </a:lnSpc>
            </a:pPr>
            <a:r>
              <a:rPr lang="en-US" sz="4800" spc="-129">
                <a:solidFill>
                  <a:srgbClr val="2E5394"/>
                </a:solidFill>
                <a:latin typeface="TT Norms Bold"/>
              </a:rPr>
              <a:t>High-Level Architecture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492008" y="6790209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Database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[Container: Firebase Firestore]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546126" y="7605530"/>
            <a:ext cx="3106787" cy="203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Stores user information,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rider information,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Admin Information,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Recycling Materials Rates,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Leaderboard Rankings,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Recycling schedules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hashed authentication credentials,  etc.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62126" y="5302112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Web Application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[Container: React]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446111" y="5302112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Mobile Application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[Container: Flutter]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446111" y="6028817"/>
            <a:ext cx="3106787" cy="127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Provides customer an app</a:t>
            </a:r>
          </a:p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for their recycling needs.</a:t>
            </a:r>
          </a:p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Provides rider the ability to</a:t>
            </a:r>
          </a:p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complete pickups via mobile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device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669576" y="6028817"/>
            <a:ext cx="3291888" cy="102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Provides Admin to manage </a:t>
            </a:r>
          </a:p>
          <a:p>
            <a:pPr algn="ctr">
              <a:lnSpc>
                <a:spcPts val="2016"/>
              </a:lnSpc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mobile app users and the system</a:t>
            </a:r>
          </a:p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723" spc="-46">
                <a:solidFill>
                  <a:srgbClr val="000000"/>
                </a:solidFill>
                <a:latin typeface="TT Norms Bold"/>
              </a:rPr>
              <a:t>and Warehouse manager to manage rider pickups via web app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32979" y="2665779"/>
            <a:ext cx="2460129" cy="70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000000"/>
                </a:solidFill>
                <a:latin typeface="TT Norms Bold"/>
              </a:rPr>
              <a:t>SaafPakistan Admin, Managing riders and warehouse manager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09650" y="2005681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Admin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[Person]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870322" y="2665779"/>
            <a:ext cx="2460129" cy="70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000000"/>
                </a:solidFill>
                <a:latin typeface="TT Norms Bold"/>
              </a:rPr>
              <a:t>saafPakistan Warehouse manager, Confirming riders delivery to warehouse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546993" y="2005681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Warehouse Manager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[Person]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407665" y="2665779"/>
            <a:ext cx="2460129" cy="70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000000"/>
                </a:solidFill>
                <a:latin typeface="TT Norms Bold"/>
              </a:rPr>
              <a:t>A customer of the Saafpakistan, Recycling through the app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084335" y="2005681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Customer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[Person]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943202" y="2569192"/>
            <a:ext cx="2460129" cy="47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000000"/>
                </a:solidFill>
                <a:latin typeface="TT Norms Bold"/>
              </a:rPr>
              <a:t>A rider working for saafPakistan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619873" y="1909095"/>
            <a:ext cx="3106787" cy="5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Rider</a:t>
            </a:r>
          </a:p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745" spc="-47">
                <a:solidFill>
                  <a:srgbClr val="FF1616"/>
                </a:solidFill>
                <a:latin typeface="TT Norms Bold"/>
              </a:rPr>
              <a:t>[Person]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-9052555">
            <a:off x="4664161" y="7783310"/>
            <a:ext cx="2840146" cy="209461"/>
          </a:xfrm>
          <a:custGeom>
            <a:avLst/>
            <a:gdLst/>
            <a:ahLst/>
            <a:cxnLst/>
            <a:rect r="r" b="b" t="t" l="l"/>
            <a:pathLst>
              <a:path h="209461" w="2840146">
                <a:moveTo>
                  <a:pt x="0" y="0"/>
                </a:moveTo>
                <a:lnTo>
                  <a:pt x="2840147" y="0"/>
                </a:lnTo>
                <a:lnTo>
                  <a:pt x="2840147" y="209461"/>
                </a:lnTo>
                <a:lnTo>
                  <a:pt x="0" y="209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-1990972">
            <a:off x="10625147" y="7834480"/>
            <a:ext cx="2931140" cy="216172"/>
          </a:xfrm>
          <a:custGeom>
            <a:avLst/>
            <a:gdLst/>
            <a:ahLst/>
            <a:cxnLst/>
            <a:rect r="r" b="b" t="t" l="l"/>
            <a:pathLst>
              <a:path h="216172" w="2931140">
                <a:moveTo>
                  <a:pt x="0" y="0"/>
                </a:moveTo>
                <a:lnTo>
                  <a:pt x="2931139" y="0"/>
                </a:lnTo>
                <a:lnTo>
                  <a:pt x="2931139" y="216171"/>
                </a:lnTo>
                <a:lnTo>
                  <a:pt x="0" y="216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1762018">
            <a:off x="5370518" y="7330088"/>
            <a:ext cx="1291773" cy="71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</a:pPr>
            <a:r>
              <a:rPr lang="en-US" sz="1610" spc="-43">
                <a:solidFill>
                  <a:srgbClr val="2C2C2C"/>
                </a:solidFill>
                <a:latin typeface="TT Norms Bold"/>
              </a:rPr>
              <a:t>Read from and writes to</a:t>
            </a:r>
          </a:p>
          <a:p>
            <a:pPr algn="ctr">
              <a:lnSpc>
                <a:spcPts val="1883"/>
              </a:lnSpc>
              <a:spcBef>
                <a:spcPct val="0"/>
              </a:spcBef>
            </a:pPr>
          </a:p>
        </p:txBody>
      </p:sp>
      <p:sp>
        <p:nvSpPr>
          <p:cNvPr name="TextBox 61" id="61"/>
          <p:cNvSpPr txBox="true"/>
          <p:nvPr/>
        </p:nvSpPr>
        <p:spPr>
          <a:xfrm rot="-2007526">
            <a:off x="11540111" y="7331552"/>
            <a:ext cx="1291773" cy="70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</a:pPr>
            <a:r>
              <a:rPr lang="en-US" sz="1610" spc="-43">
                <a:solidFill>
                  <a:srgbClr val="2C2C2C"/>
                </a:solidFill>
                <a:latin typeface="TT Norms Bold"/>
              </a:rPr>
              <a:t>Read from and writes to</a:t>
            </a:r>
          </a:p>
          <a:p>
            <a:pPr algn="ctr">
              <a:lnSpc>
                <a:spcPts val="1883"/>
              </a:lnSpc>
              <a:spcBef>
                <a:spcPct val="0"/>
              </a:spcBef>
            </a:pPr>
          </a:p>
        </p:txBody>
      </p:sp>
      <p:sp>
        <p:nvSpPr>
          <p:cNvPr name="TextBox 62" id="62"/>
          <p:cNvSpPr txBox="true"/>
          <p:nvPr/>
        </p:nvSpPr>
        <p:spPr>
          <a:xfrm rot="0">
            <a:off x="1028700" y="9722979"/>
            <a:ext cx="1774429" cy="23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610" spc="-43">
                <a:solidFill>
                  <a:srgbClr val="6D6661"/>
                </a:solidFill>
                <a:latin typeface="TT Norms Bold"/>
              </a:rPr>
              <a:t>Software System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530856" y="3703003"/>
            <a:ext cx="1832040" cy="95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"/>
              </a:lnSpc>
              <a:spcBef>
                <a:spcPct val="0"/>
              </a:spcBef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register riders, r</a:t>
            </a:r>
            <a:r>
              <a:rPr lang="en-US" sz="1333" spc="-35">
                <a:solidFill>
                  <a:srgbClr val="2C2C2C"/>
                </a:solidFill>
                <a:latin typeface="TT Norms Bold"/>
              </a:rPr>
              <a:t>egister warehouse manager, and upload Material's rates payment proof using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6084235" y="3774250"/>
            <a:ext cx="1832040" cy="76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view pending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and completed pickups,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confirm rider deliveries </a:t>
            </a:r>
          </a:p>
          <a:p>
            <a:pPr algn="ctr">
              <a:lnSpc>
                <a:spcPts val="1559"/>
              </a:lnSpc>
              <a:spcBef>
                <a:spcPct val="0"/>
              </a:spcBef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using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998229" y="3703003"/>
            <a:ext cx="3620853" cy="95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Schedule Recycling pickups,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View Personal recylcing stats, 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Compete with friends and others with leaderboards, view payments recieved</a:t>
            </a:r>
          </a:p>
          <a:p>
            <a:pPr algn="ctr">
              <a:lnSpc>
                <a:spcPts val="1559"/>
              </a:lnSpc>
              <a:spcBef>
                <a:spcPct val="0"/>
              </a:spcBef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and their status using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083484" y="3839848"/>
            <a:ext cx="1832040" cy="57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view and complete</a:t>
            </a:r>
          </a:p>
          <a:p>
            <a:pPr algn="ctr">
              <a:lnSpc>
                <a:spcPts val="1559"/>
              </a:lnSpc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assigned pickups and</a:t>
            </a:r>
          </a:p>
          <a:p>
            <a:pPr algn="ctr">
              <a:lnSpc>
                <a:spcPts val="1559"/>
              </a:lnSpc>
              <a:spcBef>
                <a:spcPct val="0"/>
              </a:spcBef>
            </a:pPr>
            <a:r>
              <a:rPr lang="en-US" sz="1333" spc="-35">
                <a:solidFill>
                  <a:srgbClr val="2C2C2C"/>
                </a:solidFill>
                <a:latin typeface="TT Norms Bold"/>
              </a:rPr>
              <a:t>generate receipts using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1286" y="1822966"/>
            <a:ext cx="10770094" cy="7120111"/>
          </a:xfrm>
          <a:custGeom>
            <a:avLst/>
            <a:gdLst/>
            <a:ahLst/>
            <a:cxnLst/>
            <a:rect r="r" b="b" t="t" l="l"/>
            <a:pathLst>
              <a:path h="7120111" w="10770094">
                <a:moveTo>
                  <a:pt x="0" y="0"/>
                </a:moveTo>
                <a:lnTo>
                  <a:pt x="10770094" y="0"/>
                </a:lnTo>
                <a:lnTo>
                  <a:pt x="10770094" y="7120111"/>
                </a:lnTo>
                <a:lnTo>
                  <a:pt x="0" y="7120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5309" y="313435"/>
            <a:ext cx="10537204" cy="68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000" spc="-135">
                <a:solidFill>
                  <a:srgbClr val="2C2C2C"/>
                </a:solidFill>
                <a:latin typeface="TT Norms Bold"/>
              </a:rPr>
              <a:t>Schedule Pickup</a:t>
            </a:r>
            <a:r>
              <a:rPr lang="en-US" sz="5000" spc="-135">
                <a:solidFill>
                  <a:srgbClr val="2E5394"/>
                </a:solidFill>
                <a:latin typeface="TT Norms Bold"/>
              </a:rPr>
              <a:t> Sequence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DAF4YCULp0Q</dc:identifier>
  <dcterms:modified xsi:type="dcterms:W3CDTF">2011-08-01T06:04:30Z</dcterms:modified>
  <cp:revision>1</cp:revision>
  <dc:title>SF-Final</dc:title>
</cp:coreProperties>
</file>